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20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8"/>
  </p:notesMasterIdLst>
  <p:handoutMasterIdLst>
    <p:handoutMasterId r:id="rId19"/>
  </p:handoutMasterIdLst>
  <p:sldIdLst>
    <p:sldId id="256" r:id="rId3"/>
    <p:sldId id="259" r:id="rId4"/>
    <p:sldId id="317" r:id="rId5"/>
    <p:sldId id="340" r:id="rId6"/>
    <p:sldId id="342" r:id="rId7"/>
    <p:sldId id="343" r:id="rId8"/>
    <p:sldId id="344" r:id="rId9"/>
    <p:sldId id="345" r:id="rId10"/>
    <p:sldId id="346" r:id="rId11"/>
    <p:sldId id="333" r:id="rId12"/>
    <p:sldId id="347" r:id="rId13"/>
    <p:sldId id="348" r:id="rId14"/>
    <p:sldId id="349" r:id="rId15"/>
    <p:sldId id="350" r:id="rId16"/>
    <p:sldId id="351" r:id="rId17"/>
  </p:sldIdLst>
  <p:sldSz cx="9144000" cy="6858000" type="screen4x3"/>
  <p:notesSz cx="7772400" cy="10058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5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3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ustomXml" Target="../customXml/item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040" cy="5046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32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402561" y="0"/>
            <a:ext cx="3368040" cy="5046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320"/>
            </a:lvl1pPr>
          </a:lstStyle>
          <a:p>
            <a:fld id="{696C064A-D61B-4B21-B757-51A9B82445B8}" type="datetimeFigureOut">
              <a:rPr lang="en-US" smtClean="0"/>
              <a:t>12/13/2022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53734"/>
            <a:ext cx="3368040" cy="5046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32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402561" y="9553734"/>
            <a:ext cx="3368040" cy="5046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320"/>
            </a:lvl1pPr>
          </a:lstStyle>
          <a:p>
            <a:fld id="{50305E07-67EA-4042-A3F6-853A8AD8D2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040" cy="5046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561" y="0"/>
            <a:ext cx="3368040" cy="5046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12/13/2022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8680" y="1257300"/>
            <a:ext cx="6035040" cy="339471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240" y="4840605"/>
            <a:ext cx="6217920" cy="396049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734"/>
            <a:ext cx="3368040" cy="5046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561" y="9553734"/>
            <a:ext cx="3368040" cy="5046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/>
              <a:t>And in this case, we were asked to examine the known benefits of MRVP and esitmate the costs of making the program universal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/>
              <a:t>Our estimates suggest that nearly half of all eligible families have incomes below 30 percent of the area median income. That’s $25,450 in the Berkshires, and $37,850 in Boston.</a:t>
            </a:r>
          </a:p>
          <a:p>
            <a:endParaRPr lang="en-US" dirty="0"/>
          </a:p>
          <a:p>
            <a:r>
              <a:rPr lang="en-US" dirty="0"/>
              <a:t>Fully half of all the one-person households eligible for universal MRVP are people over 60 years old. By comparison, the typical head of an eligible three-person household is 39 years old.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/>
              <a:t>This is a measure of capacity. Lots of options here but they all tell the same story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/>
              <a:t>building off the known cost of current MRVP vouchers, current rent limits, and the income of potentially-eligible families. We find average monthly costs of $1,000 per voucher.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/>
              <a:t>household formation</a:t>
            </a:r>
          </a:p>
          <a:p>
            <a:r>
              <a:rPr lang="en-US" dirty="0"/>
              <a:t>cliffs (keeping the 80% threshold)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/>
              <a:t>25k per year over 10 years (or tiers of eligibility)</a:t>
            </a:r>
          </a:p>
          <a:p>
            <a:r>
              <a:rPr lang="en-US" dirty="0"/>
              <a:t>integrating into general laws and centralizing oversight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0" y="0"/>
            <a:ext cx="9142920" cy="1003320"/>
          </a:xfrm>
          <a:prstGeom prst="rect">
            <a:avLst/>
          </a:prstGeom>
          <a:solidFill>
            <a:srgbClr val="3E8EDE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841680" y="14760"/>
            <a:ext cx="7615440" cy="115308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ts val="4720"/>
              </a:lnSpc>
            </a:pPr>
            <a:r>
              <a:rPr lang="en-US" sz="2800" b="1" strike="noStrike" cap="all" spc="293" dirty="0">
                <a:solidFill>
                  <a:srgbClr val="FFFFFF"/>
                </a:solidFill>
                <a:latin typeface="Open Sans" panose="020B0606030504020204"/>
                <a:ea typeface="DejaVu Sans" panose="020B0603030804020204"/>
              </a:rPr>
              <a:t>Slide title here</a:t>
            </a:r>
            <a:endParaRPr lang="en-US" sz="2800" b="0" strike="noStrike" spc="-1" dirty="0">
              <a:latin typeface="Arial" panose="020B0604020202020204"/>
            </a:endParaRPr>
          </a:p>
        </p:txBody>
      </p:sp>
      <p:sp>
        <p:nvSpPr>
          <p:cNvPr id="3" name="CustomShape 3"/>
          <p:cNvSpPr/>
          <p:nvPr/>
        </p:nvSpPr>
        <p:spPr>
          <a:xfrm>
            <a:off x="457200" y="1292400"/>
            <a:ext cx="8228520" cy="434088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4400" b="0" strike="noStrike" spc="-1">
                <a:solidFill>
                  <a:srgbClr val="000000"/>
                </a:solidFill>
                <a:latin typeface="Arial" panose="020B0604020202020204"/>
              </a:rPr>
              <a:t>Click to edit the title text format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1800" indent="-323850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 panose="020B0604020202020204"/>
              </a:rPr>
              <a:t>Click to edit the outline text format</a:t>
            </a:r>
          </a:p>
          <a:p>
            <a:pPr marL="864235" lvl="1" indent="-323850">
              <a:spcBef>
                <a:spcPts val="1135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 panose="020B0604020202020204"/>
              </a:rPr>
              <a:t>Second Outline Level</a:t>
            </a:r>
          </a:p>
          <a:p>
            <a:pPr marL="1296035" lvl="2" indent="-288290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 panose="020B0604020202020204"/>
              </a:rPr>
              <a:t>Third Outline Level</a:t>
            </a:r>
          </a:p>
          <a:p>
            <a:pPr marL="1727835" lvl="3" indent="-215900">
              <a:spcBef>
                <a:spcPts val="565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 panose="020B0604020202020204"/>
              </a:rPr>
              <a:t>Fourth Outline Level</a:t>
            </a:r>
          </a:p>
          <a:p>
            <a:pPr marL="2160270" lvl="4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 panose="020B0604020202020204"/>
              </a:rPr>
              <a:t>Fifth Outline Level</a:t>
            </a:r>
          </a:p>
          <a:p>
            <a:pPr marL="2592070" lvl="5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 panose="020B0604020202020204"/>
              </a:rPr>
              <a:t>Sixth Outline Level</a:t>
            </a:r>
          </a:p>
          <a:p>
            <a:pPr marL="3023870" lvl="6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 panose="020B0604020202020204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9142920" cy="1003320"/>
          </a:xfrm>
          <a:prstGeom prst="rect">
            <a:avLst/>
          </a:prstGeom>
          <a:solidFill>
            <a:srgbClr val="3E8EDE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841680" y="14760"/>
            <a:ext cx="7615440" cy="115308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ts val="4720"/>
              </a:lnSpc>
            </a:pPr>
            <a:r>
              <a:rPr lang="en-US" sz="2800" b="1" strike="noStrike" cap="all" spc="293" dirty="0">
                <a:solidFill>
                  <a:srgbClr val="FFFFFF"/>
                </a:solidFill>
                <a:latin typeface="Open Sans" panose="020B0606030504020204"/>
                <a:ea typeface="DejaVu Sans" panose="020B0603030804020204"/>
              </a:rPr>
              <a:t>Slide title here</a:t>
            </a:r>
            <a:endParaRPr lang="en-US" sz="2800" b="0" strike="noStrike" spc="-1" dirty="0">
              <a:latin typeface="Arial" panose="020B0604020202020204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457200" y="1292400"/>
            <a:ext cx="8228520" cy="434088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 panose="020B0604020202020204"/>
              </a:rPr>
              <a:t>Click to edit the title text format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1800" indent="-323850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 panose="020B0604020202020204"/>
              </a:rPr>
              <a:t>Click to edit the outline text format</a:t>
            </a:r>
          </a:p>
          <a:p>
            <a:pPr marL="864235" lvl="1" indent="-323850">
              <a:spcBef>
                <a:spcPts val="1135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 panose="020B0604020202020204"/>
              </a:rPr>
              <a:t>Second Outline Level</a:t>
            </a:r>
          </a:p>
          <a:p>
            <a:pPr marL="1296035" lvl="2" indent="-288290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 panose="020B0604020202020204"/>
              </a:rPr>
              <a:t>Third Outline Level</a:t>
            </a:r>
          </a:p>
          <a:p>
            <a:pPr marL="1727835" lvl="3" indent="-215900">
              <a:spcBef>
                <a:spcPts val="565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Arial" panose="020B0604020202020204"/>
              </a:rPr>
              <a:t>Fourth Outline Level</a:t>
            </a:r>
          </a:p>
          <a:p>
            <a:pPr marL="2160270" lvl="4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 panose="020B0604020202020204"/>
              </a:rPr>
              <a:t>Fifth Outline Level</a:t>
            </a:r>
          </a:p>
          <a:p>
            <a:pPr marL="2592070" lvl="5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 panose="020B0604020202020204"/>
              </a:rPr>
              <a:t>Sixth Outline Level</a:t>
            </a:r>
          </a:p>
          <a:p>
            <a:pPr marL="3023870" lvl="6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 panose="020B0604020202020204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2.emf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0"/>
            <a:ext cx="9142920" cy="3890520"/>
          </a:xfrm>
          <a:prstGeom prst="rect">
            <a:avLst/>
          </a:prstGeom>
          <a:solidFill>
            <a:srgbClr val="3E8EDE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83" name="CustomShape 2"/>
          <p:cNvSpPr/>
          <p:nvPr/>
        </p:nvSpPr>
        <p:spPr>
          <a:xfrm>
            <a:off x="685800" y="614680"/>
            <a:ext cx="7771130" cy="205994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ts val="4720"/>
              </a:lnSpc>
            </a:pPr>
            <a:r>
              <a:rPr lang="en-US" sz="3600" b="1" strike="noStrike" cap="all" spc="293" dirty="0">
                <a:solidFill>
                  <a:srgbClr val="FFFFFF"/>
                </a:solidFill>
                <a:latin typeface="Open Sans" panose="020B0606030504020204"/>
                <a:ea typeface="DejaVu Sans" panose="020B0603030804020204"/>
              </a:rPr>
              <a:t>A right to Rental assistance in massachusetts</a:t>
            </a:r>
            <a:endParaRPr lang="en-US" sz="3600" b="0" strike="noStrike" spc="-1" dirty="0">
              <a:latin typeface="Arial" panose="020B0604020202020204"/>
            </a:endParaRPr>
          </a:p>
        </p:txBody>
      </p:sp>
      <p:sp>
        <p:nvSpPr>
          <p:cNvPr id="84" name="CustomShape 3"/>
          <p:cNvSpPr/>
          <p:nvPr/>
        </p:nvSpPr>
        <p:spPr>
          <a:xfrm>
            <a:off x="1371600" y="3045600"/>
            <a:ext cx="6399720" cy="69840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lang="en-US" altLang="en-US" sz="1800" b="0" strike="noStrike" spc="-1" dirty="0">
                <a:solidFill>
                  <a:srgbClr val="FFFFFF"/>
                </a:solidFill>
                <a:latin typeface="Open Sans Light" panose="020B0306030504020204"/>
                <a:ea typeface="DejaVu Sans" panose="020B0603030804020204"/>
              </a:rPr>
              <a:t>December </a:t>
            </a:r>
            <a:r>
              <a:rPr lang="en-US" sz="1800" b="0" strike="noStrike" spc="-1" dirty="0">
                <a:solidFill>
                  <a:srgbClr val="FFFFFF"/>
                </a:solidFill>
                <a:latin typeface="Open Sans Light" panose="020B0306030504020204"/>
                <a:ea typeface="DejaVu Sans" panose="020B0603030804020204"/>
              </a:rPr>
              <a:t>2022</a:t>
            </a:r>
            <a:endParaRPr lang="en-US" altLang="en-US" sz="1800" b="0" strike="noStrike" spc="-1" dirty="0">
              <a:solidFill>
                <a:srgbClr val="FFFFFF"/>
              </a:solidFill>
              <a:latin typeface="Open Sans Light" panose="020B0306030504020204"/>
              <a:ea typeface="DejaVu Sans" panose="020B0603030804020204"/>
            </a:endParaRPr>
          </a:p>
        </p:txBody>
      </p:sp>
      <p:pic>
        <p:nvPicPr>
          <p:cNvPr id="86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4937125" y="4786630"/>
            <a:ext cx="3681095" cy="1226185"/>
          </a:xfrm>
          <a:prstGeom prst="rect">
            <a:avLst/>
          </a:prstGeom>
          <a:ln>
            <a:noFill/>
          </a:ln>
        </p:spPr>
      </p:pic>
      <p:pic>
        <p:nvPicPr>
          <p:cNvPr id="85" name="Picture 6"/>
          <p:cNvPicPr/>
          <p:nvPr/>
        </p:nvPicPr>
        <p:blipFill>
          <a:blip r:embed="rId3"/>
          <a:srcRect r="42927"/>
          <a:stretch>
            <a:fillRect/>
          </a:stretch>
        </p:blipFill>
        <p:spPr>
          <a:xfrm>
            <a:off x="488160" y="4987440"/>
            <a:ext cx="2913840" cy="6732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Line 1"/>
          <p:cNvSpPr/>
          <p:nvPr/>
        </p:nvSpPr>
        <p:spPr>
          <a:xfrm>
            <a:off x="391320" y="5936760"/>
            <a:ext cx="8458200" cy="360"/>
          </a:xfrm>
          <a:prstGeom prst="line">
            <a:avLst/>
          </a:prstGeom>
          <a:ln w="6480">
            <a:solidFill>
              <a:srgbClr val="BFBFB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2" name="CustomShape 2"/>
          <p:cNvSpPr/>
          <p:nvPr/>
        </p:nvSpPr>
        <p:spPr>
          <a:xfrm>
            <a:off x="0" y="0"/>
            <a:ext cx="9143280" cy="1003680"/>
          </a:xfrm>
          <a:prstGeom prst="rect">
            <a:avLst/>
          </a:prstGeom>
          <a:solidFill>
            <a:srgbClr val="3E8EDE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3" name="CustomShape 3"/>
          <p:cNvSpPr/>
          <p:nvPr/>
        </p:nvSpPr>
        <p:spPr>
          <a:xfrm>
            <a:off x="841680" y="14760"/>
            <a:ext cx="7615800" cy="115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ts val="4720"/>
              </a:lnSpc>
            </a:pPr>
            <a:r>
              <a:rPr lang="en-US" altLang="en-US" sz="2800" b="1" strike="noStrike" cap="all" spc="296" dirty="0">
                <a:solidFill>
                  <a:srgbClr val="FFFFFF"/>
                </a:solidFill>
                <a:latin typeface="Open Sans" panose="020B0606030504020204"/>
                <a:ea typeface="DejaVu Sans" panose="020B0603030804020204"/>
              </a:rPr>
              <a:t>Racial justice implications</a:t>
            </a:r>
          </a:p>
        </p:txBody>
      </p:sp>
      <p:sp>
        <p:nvSpPr>
          <p:cNvPr id="134" name="CustomShape 4"/>
          <p:cNvSpPr/>
          <p:nvPr/>
        </p:nvSpPr>
        <p:spPr>
          <a:xfrm>
            <a:off x="391160" y="1234440"/>
            <a:ext cx="4145280" cy="44367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110000"/>
              </a:lnSpc>
              <a:spcBef>
                <a:spcPts val="560"/>
              </a:spcBef>
            </a:pPr>
            <a:r>
              <a:rPr lang="en-US" sz="2000" b="0" strike="noStrike" spc="-1" dirty="0">
                <a:solidFill>
                  <a:srgbClr val="646469"/>
                </a:solidFill>
                <a:latin typeface="Open Sans" panose="020B0606030504020204"/>
                <a:ea typeface="DejaVu Sans" panose="020B0603030804020204"/>
              </a:rPr>
              <a:t>Nearly half of Black families and 56 percent of Hispanic families in Massachusetts are eligible for rental assistance. </a:t>
            </a:r>
            <a:br>
              <a:rPr lang="en-US" sz="2000" b="0" strike="noStrike" spc="-1" dirty="0">
                <a:solidFill>
                  <a:srgbClr val="646469"/>
                </a:solidFill>
                <a:latin typeface="Open Sans" panose="020B0606030504020204"/>
                <a:ea typeface="DejaVu Sans" panose="020B0603030804020204"/>
              </a:rPr>
            </a:br>
            <a:br>
              <a:rPr lang="en-US" sz="2000" b="0" strike="noStrike" spc="-1" dirty="0">
                <a:solidFill>
                  <a:srgbClr val="646469"/>
                </a:solidFill>
                <a:latin typeface="Open Sans" panose="020B0606030504020204"/>
                <a:ea typeface="DejaVu Sans" panose="020B0603030804020204"/>
              </a:rPr>
            </a:br>
            <a:r>
              <a:rPr lang="en-US" sz="2000" b="0" strike="noStrike" spc="-1" dirty="0">
                <a:solidFill>
                  <a:srgbClr val="646469"/>
                </a:solidFill>
                <a:latin typeface="Open Sans" panose="020B0606030504020204"/>
                <a:ea typeface="DejaVu Sans" panose="020B0603030804020204"/>
              </a:rPr>
              <a:t>Guaranteeing vouchers for all  would dramatically ease the cost burden for renters of color, creating new opportunities to invest in other priorities like businesses or family needs.</a:t>
            </a:r>
          </a:p>
        </p:txBody>
      </p:sp>
      <p:pic>
        <p:nvPicPr>
          <p:cNvPr id="136" name="Picture 13_4"/>
          <p:cNvPicPr/>
          <p:nvPr/>
        </p:nvPicPr>
        <p:blipFill>
          <a:blip r:embed="rId3"/>
          <a:stretch>
            <a:fillRect/>
          </a:stretch>
        </p:blipFill>
        <p:spPr>
          <a:xfrm>
            <a:off x="6623280" y="5994000"/>
            <a:ext cx="2284560" cy="761040"/>
          </a:xfrm>
          <a:prstGeom prst="rect">
            <a:avLst/>
          </a:prstGeom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2350" y="1196340"/>
            <a:ext cx="4173220" cy="4625340"/>
          </a:xfrm>
          <a:prstGeom prst="rect">
            <a:avLst/>
          </a:prstGeom>
        </p:spPr>
      </p:pic>
      <p:pic>
        <p:nvPicPr>
          <p:cNvPr id="99" name="Picture 12_0"/>
          <p:cNvPicPr/>
          <p:nvPr/>
        </p:nvPicPr>
        <p:blipFill>
          <a:blip r:embed="rId5"/>
          <a:srcRect r="42927"/>
          <a:stretch>
            <a:fillRect/>
          </a:stretch>
        </p:blipFill>
        <p:spPr>
          <a:xfrm>
            <a:off x="288720" y="6096240"/>
            <a:ext cx="2212200" cy="509400"/>
          </a:xfrm>
          <a:prstGeom prst="rect">
            <a:avLst/>
          </a:prstGeom>
          <a:ln w="0"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32350" y="1115060"/>
            <a:ext cx="4266565" cy="467931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Line 1"/>
          <p:cNvSpPr/>
          <p:nvPr/>
        </p:nvSpPr>
        <p:spPr>
          <a:xfrm>
            <a:off x="391320" y="5936760"/>
            <a:ext cx="8458200" cy="360"/>
          </a:xfrm>
          <a:prstGeom prst="line">
            <a:avLst/>
          </a:prstGeom>
          <a:ln w="6480">
            <a:solidFill>
              <a:srgbClr val="BFBFB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2"/>
          <p:cNvSpPr/>
          <p:nvPr/>
        </p:nvSpPr>
        <p:spPr>
          <a:xfrm>
            <a:off x="0" y="0"/>
            <a:ext cx="9134640" cy="995040"/>
          </a:xfrm>
          <a:prstGeom prst="rect">
            <a:avLst/>
          </a:prstGeom>
          <a:solidFill>
            <a:srgbClr val="3E8EDE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CustomShape 3"/>
          <p:cNvSpPr/>
          <p:nvPr/>
        </p:nvSpPr>
        <p:spPr>
          <a:xfrm>
            <a:off x="841680" y="14760"/>
            <a:ext cx="7607160" cy="1144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ts val="4720"/>
              </a:lnSpc>
            </a:pPr>
            <a:r>
              <a:rPr lang="en-US" sz="2800" b="1" strike="noStrike" cap="all" spc="228" dirty="0">
                <a:solidFill>
                  <a:srgbClr val="FFFFFF"/>
                </a:solidFill>
                <a:latin typeface="Open Sans" panose="020B0606030504020204"/>
                <a:ea typeface="DejaVu Sans" panose="020B0603030804020204"/>
              </a:rPr>
              <a:t>Costs of Universal mrvp 1/2</a:t>
            </a:r>
            <a:endParaRPr lang="en-US" sz="2800" b="0" strike="noStrike" spc="-1" dirty="0">
              <a:latin typeface="Arial" panose="020B0604020202020204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457200" y="1220470"/>
            <a:ext cx="8220075" cy="518287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  <a:spcBef>
                <a:spcPts val="560"/>
              </a:spcBef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For a cost estimate, we took the following approach: </a:t>
            </a:r>
            <a:br>
              <a:rPr sz="2200" dirty="0">
                <a:latin typeface="Open Sans" panose="020B0606030504020204" charset="0"/>
                <a:cs typeface="Open Sans" panose="020B0606030504020204" charset="0"/>
              </a:rPr>
            </a:br>
            <a:endParaRPr lang="en-US" sz="22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 marL="1159510" indent="-45720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AutoNum type="arabicPeriod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Identify all households eligible (585k)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 </a:t>
            </a:r>
            <a:endParaRPr lang="en-US" sz="22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 marL="1159510" indent="-45720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AutoNum type="arabicPeriod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Adjust to account for households already served by the current array of rental programs (335k)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endParaRPr lang="en-US" sz="22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1159510" indent="-45720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AutoNum type="arabicPeriod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Further adjust for incomplete participation and churn (240k)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endParaRPr lang="en-US" sz="22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702310" indent="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None/>
            </a:pPr>
            <a:endParaRPr lang="en-US" sz="24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4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4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latin typeface="Open Sans" panose="020B0606030504020204" charset="0"/>
              <a:cs typeface="Open Sans" panose="020B0606030504020204" charset="0"/>
            </a:endParaRPr>
          </a:p>
        </p:txBody>
      </p:sp>
      <p:pic>
        <p:nvPicPr>
          <p:cNvPr id="99" name="Picture 12_0"/>
          <p:cNvPicPr/>
          <p:nvPr/>
        </p:nvPicPr>
        <p:blipFill>
          <a:blip r:embed="rId2"/>
          <a:srcRect r="42927"/>
          <a:stretch>
            <a:fillRect/>
          </a:stretch>
        </p:blipFill>
        <p:spPr>
          <a:xfrm>
            <a:off x="288720" y="6096240"/>
            <a:ext cx="2212200" cy="509400"/>
          </a:xfrm>
          <a:prstGeom prst="rect">
            <a:avLst/>
          </a:prstGeom>
          <a:ln w="0">
            <a:noFill/>
          </a:ln>
        </p:spPr>
      </p:pic>
      <p:pic>
        <p:nvPicPr>
          <p:cNvPr id="100" name="Picture 13_0"/>
          <p:cNvPicPr/>
          <p:nvPr/>
        </p:nvPicPr>
        <p:blipFill>
          <a:blip r:embed="rId3"/>
          <a:stretch>
            <a:fillRect/>
          </a:stretch>
        </p:blipFill>
        <p:spPr>
          <a:xfrm>
            <a:off x="6623280" y="5994000"/>
            <a:ext cx="2275920" cy="752400"/>
          </a:xfrm>
          <a:prstGeom prst="rect">
            <a:avLst/>
          </a:prstGeom>
          <a:ln w="0">
            <a:noFill/>
          </a:ln>
        </p:spPr>
      </p:pic>
      <p:sp>
        <p:nvSpPr>
          <p:cNvPr id="2" name="CustomShape 4"/>
          <p:cNvSpPr/>
          <p:nvPr/>
        </p:nvSpPr>
        <p:spPr>
          <a:xfrm>
            <a:off x="535305" y="3613785"/>
            <a:ext cx="8220075" cy="2065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000" b="0" strike="noStrike" spc="-1" dirty="0">
              <a:latin typeface="Arial" panose="020B0604020202020204"/>
            </a:endParaRPr>
          </a:p>
          <a:p>
            <a:pPr>
              <a:lnSpc>
                <a:spcPct val="100000"/>
              </a:lnSpc>
            </a:pPr>
            <a:endParaRPr lang="en-US" sz="2000" b="0" strike="noStrike" spc="-1" dirty="0">
              <a:latin typeface="Arial" panose="020B060402020202020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Line 1"/>
          <p:cNvSpPr/>
          <p:nvPr/>
        </p:nvSpPr>
        <p:spPr>
          <a:xfrm>
            <a:off x="391320" y="5936760"/>
            <a:ext cx="8458200" cy="360"/>
          </a:xfrm>
          <a:prstGeom prst="line">
            <a:avLst/>
          </a:prstGeom>
          <a:ln w="6480">
            <a:solidFill>
              <a:srgbClr val="BFBFB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2"/>
          <p:cNvSpPr/>
          <p:nvPr/>
        </p:nvSpPr>
        <p:spPr>
          <a:xfrm>
            <a:off x="0" y="0"/>
            <a:ext cx="9134640" cy="995040"/>
          </a:xfrm>
          <a:prstGeom prst="rect">
            <a:avLst/>
          </a:prstGeom>
          <a:solidFill>
            <a:srgbClr val="3E8EDE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CustomShape 3"/>
          <p:cNvSpPr/>
          <p:nvPr/>
        </p:nvSpPr>
        <p:spPr>
          <a:xfrm>
            <a:off x="841680" y="14760"/>
            <a:ext cx="7607160" cy="1144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ts val="4720"/>
              </a:lnSpc>
            </a:pPr>
            <a:r>
              <a:rPr lang="en-US" sz="2800" b="1" strike="noStrike" cap="all" spc="228" dirty="0">
                <a:solidFill>
                  <a:srgbClr val="FFFFFF"/>
                </a:solidFill>
                <a:latin typeface="Open Sans" panose="020B0606030504020204"/>
                <a:ea typeface="DejaVu Sans" panose="020B0603030804020204"/>
              </a:rPr>
              <a:t>Costs of Universal mrvp 2/2</a:t>
            </a:r>
            <a:endParaRPr lang="en-US" sz="2800" b="0" strike="noStrike" spc="-1" dirty="0">
              <a:latin typeface="Arial" panose="020B0604020202020204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457200" y="1220470"/>
            <a:ext cx="8220075" cy="35515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  <a:spcBef>
                <a:spcPts val="560"/>
              </a:spcBef>
            </a:pPr>
            <a:endParaRPr lang="en-US" sz="22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 marL="1159510" indent="-45720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+mj-lt"/>
              <a:buAutoNum type="arabicPeriod" startAt="4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Calculate the average cost for each new vouchers (~$1000/month) 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endParaRPr lang="en-US" sz="22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 marL="1159510" indent="-45720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+mj-lt"/>
              <a:buAutoNum type="arabicPeriod" startAt="4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Add administrative costs, calculated from Section 8 reimbursement rates and accounting for likely economies of scale (~$100/month)</a:t>
            </a:r>
          </a:p>
          <a:p>
            <a:pPr marL="702310" indent="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None/>
            </a:pPr>
            <a:endParaRPr lang="en-US" sz="24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4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2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latin typeface="Open Sans" panose="020B0606030504020204" charset="0"/>
              <a:cs typeface="Open Sans" panose="020B0606030504020204" charset="0"/>
            </a:endParaRPr>
          </a:p>
        </p:txBody>
      </p:sp>
      <p:pic>
        <p:nvPicPr>
          <p:cNvPr id="99" name="Picture 12_0"/>
          <p:cNvPicPr/>
          <p:nvPr/>
        </p:nvPicPr>
        <p:blipFill>
          <a:blip r:embed="rId3"/>
          <a:srcRect r="42927"/>
          <a:stretch>
            <a:fillRect/>
          </a:stretch>
        </p:blipFill>
        <p:spPr>
          <a:xfrm>
            <a:off x="288720" y="6096240"/>
            <a:ext cx="2212200" cy="509400"/>
          </a:xfrm>
          <a:prstGeom prst="rect">
            <a:avLst/>
          </a:prstGeom>
          <a:ln w="0">
            <a:noFill/>
          </a:ln>
        </p:spPr>
      </p:pic>
      <p:pic>
        <p:nvPicPr>
          <p:cNvPr id="100" name="Picture 13_0"/>
          <p:cNvPicPr/>
          <p:nvPr/>
        </p:nvPicPr>
        <p:blipFill>
          <a:blip r:embed="rId4"/>
          <a:stretch>
            <a:fillRect/>
          </a:stretch>
        </p:blipFill>
        <p:spPr>
          <a:xfrm>
            <a:off x="6623280" y="5994000"/>
            <a:ext cx="2275920" cy="752400"/>
          </a:xfrm>
          <a:prstGeom prst="rect">
            <a:avLst/>
          </a:prstGeom>
          <a:ln w="0">
            <a:noFill/>
          </a:ln>
        </p:spPr>
      </p:pic>
      <p:sp>
        <p:nvSpPr>
          <p:cNvPr id="3" name="CustomShape 4"/>
          <p:cNvSpPr/>
          <p:nvPr/>
        </p:nvSpPr>
        <p:spPr>
          <a:xfrm>
            <a:off x="391160" y="4170584"/>
            <a:ext cx="8220075" cy="16070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  <a:spcBef>
                <a:spcPts val="560"/>
              </a:spcBef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/>
                <a:ea typeface="DejaVu Sans" panose="020B0603030804020204"/>
              </a:rPr>
              <a:t>Bringing this all together, we conclude that a universal rental assistance program could help 240,000 new households at an annual cost of $3.2 billion.</a:t>
            </a:r>
          </a:p>
          <a:p>
            <a:pPr>
              <a:lnSpc>
                <a:spcPct val="100000"/>
              </a:lnSpc>
            </a:pPr>
            <a:endParaRPr lang="en-US" sz="2200" b="0" strike="noStrike" spc="-1" dirty="0">
              <a:solidFill>
                <a:srgbClr val="646469"/>
              </a:solidFill>
              <a:latin typeface="Open Sans" panose="020B0606030504020204"/>
              <a:ea typeface="DejaVu Sans" panose="020B060303080402020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Line 1"/>
          <p:cNvSpPr/>
          <p:nvPr/>
        </p:nvSpPr>
        <p:spPr>
          <a:xfrm>
            <a:off x="391320" y="5936760"/>
            <a:ext cx="8458200" cy="360"/>
          </a:xfrm>
          <a:prstGeom prst="line">
            <a:avLst/>
          </a:prstGeom>
          <a:ln w="6480">
            <a:solidFill>
              <a:srgbClr val="BFBFB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2"/>
          <p:cNvSpPr/>
          <p:nvPr/>
        </p:nvSpPr>
        <p:spPr>
          <a:xfrm>
            <a:off x="0" y="0"/>
            <a:ext cx="9134640" cy="995040"/>
          </a:xfrm>
          <a:prstGeom prst="rect">
            <a:avLst/>
          </a:prstGeom>
          <a:solidFill>
            <a:srgbClr val="3E8EDE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CustomShape 3"/>
          <p:cNvSpPr/>
          <p:nvPr/>
        </p:nvSpPr>
        <p:spPr>
          <a:xfrm>
            <a:off x="841680" y="14760"/>
            <a:ext cx="7607160" cy="1144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ts val="4720"/>
              </a:lnSpc>
            </a:pPr>
            <a:r>
              <a:rPr lang="en-US" sz="2800" b="1" strike="noStrike" cap="all" spc="228" dirty="0">
                <a:solidFill>
                  <a:srgbClr val="FFFFFF"/>
                </a:solidFill>
                <a:latin typeface="Open Sans" panose="020B0606030504020204"/>
                <a:ea typeface="DejaVu Sans" panose="020B0603030804020204"/>
              </a:rPr>
              <a:t>RISKS AND CHALLENGES</a:t>
            </a:r>
            <a:endParaRPr lang="en-US" sz="2800" b="0" strike="noStrike" spc="-1" dirty="0">
              <a:latin typeface="Arial" panose="020B0604020202020204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457200" y="1220470"/>
            <a:ext cx="8220075" cy="518287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  <a:spcBef>
                <a:spcPts val="560"/>
              </a:spcBef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A policy leap of this scale would require vigilant attention to certain risks: </a:t>
            </a:r>
            <a:br>
              <a:rPr sz="2200" dirty="0">
                <a:latin typeface="Open Sans" panose="020B0606030504020204" charset="0"/>
                <a:cs typeface="Open Sans" panose="020B0606030504020204" charset="0"/>
              </a:rPr>
            </a:br>
            <a:endParaRPr lang="en-US" sz="22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Keeping rents in check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 </a:t>
            </a:r>
            <a:endParaRPr lang="en-US" sz="22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Ensuring access to jobs and opportunities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endParaRPr lang="en-US" sz="22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Minimizing competition with federal programs</a:t>
            </a:r>
            <a:endParaRPr lang="en-US" sz="24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4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4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latin typeface="Open Sans" panose="020B0606030504020204" charset="0"/>
              <a:cs typeface="Open Sans" panose="020B0606030504020204" charset="0"/>
            </a:endParaRPr>
          </a:p>
        </p:txBody>
      </p:sp>
      <p:pic>
        <p:nvPicPr>
          <p:cNvPr id="99" name="Picture 12_0"/>
          <p:cNvPicPr/>
          <p:nvPr/>
        </p:nvPicPr>
        <p:blipFill>
          <a:blip r:embed="rId3"/>
          <a:srcRect r="42927"/>
          <a:stretch>
            <a:fillRect/>
          </a:stretch>
        </p:blipFill>
        <p:spPr>
          <a:xfrm>
            <a:off x="288720" y="6096240"/>
            <a:ext cx="2212200" cy="509400"/>
          </a:xfrm>
          <a:prstGeom prst="rect">
            <a:avLst/>
          </a:prstGeom>
          <a:ln w="0">
            <a:noFill/>
          </a:ln>
        </p:spPr>
      </p:pic>
      <p:pic>
        <p:nvPicPr>
          <p:cNvPr id="100" name="Picture 13_0"/>
          <p:cNvPicPr/>
          <p:nvPr/>
        </p:nvPicPr>
        <p:blipFill>
          <a:blip r:embed="rId4"/>
          <a:stretch>
            <a:fillRect/>
          </a:stretch>
        </p:blipFill>
        <p:spPr>
          <a:xfrm>
            <a:off x="6623280" y="5994000"/>
            <a:ext cx="2275920" cy="752400"/>
          </a:xfrm>
          <a:prstGeom prst="rect">
            <a:avLst/>
          </a:prstGeom>
          <a:ln w="0">
            <a:noFill/>
          </a:ln>
        </p:spPr>
      </p:pic>
      <p:sp>
        <p:nvSpPr>
          <p:cNvPr id="2" name="CustomShape 4"/>
          <p:cNvSpPr/>
          <p:nvPr/>
        </p:nvSpPr>
        <p:spPr>
          <a:xfrm>
            <a:off x="535305" y="3613785"/>
            <a:ext cx="8220075" cy="2065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000" b="0" strike="noStrike" spc="-1" dirty="0">
              <a:latin typeface="Arial" panose="020B0604020202020204"/>
            </a:endParaRPr>
          </a:p>
          <a:p>
            <a:pPr>
              <a:lnSpc>
                <a:spcPct val="100000"/>
              </a:lnSpc>
            </a:pPr>
            <a:endParaRPr lang="en-US" sz="2000" b="0" strike="noStrike" spc="-1" dirty="0">
              <a:latin typeface="Arial" panose="020B060402020202020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Line 1"/>
          <p:cNvSpPr/>
          <p:nvPr/>
        </p:nvSpPr>
        <p:spPr>
          <a:xfrm>
            <a:off x="391320" y="5936760"/>
            <a:ext cx="8458200" cy="360"/>
          </a:xfrm>
          <a:prstGeom prst="line">
            <a:avLst/>
          </a:prstGeom>
          <a:ln w="6480">
            <a:solidFill>
              <a:srgbClr val="BFBFB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2"/>
          <p:cNvSpPr/>
          <p:nvPr/>
        </p:nvSpPr>
        <p:spPr>
          <a:xfrm>
            <a:off x="0" y="0"/>
            <a:ext cx="9134640" cy="995040"/>
          </a:xfrm>
          <a:prstGeom prst="rect">
            <a:avLst/>
          </a:prstGeom>
          <a:solidFill>
            <a:srgbClr val="3E8EDE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CustomShape 3"/>
          <p:cNvSpPr/>
          <p:nvPr/>
        </p:nvSpPr>
        <p:spPr>
          <a:xfrm>
            <a:off x="841680" y="14760"/>
            <a:ext cx="7607160" cy="1144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ts val="4720"/>
              </a:lnSpc>
            </a:pPr>
            <a:r>
              <a:rPr lang="en-US" sz="2800" b="1" strike="noStrike" cap="all" spc="228" dirty="0">
                <a:solidFill>
                  <a:srgbClr val="FFFFFF"/>
                </a:solidFill>
                <a:latin typeface="Open Sans" panose="020B0606030504020204"/>
                <a:ea typeface="DejaVu Sans" panose="020B0603030804020204"/>
              </a:rPr>
              <a:t>GETTING FROM HERE TO UNIVERSAL</a:t>
            </a:r>
          </a:p>
        </p:txBody>
      </p:sp>
      <p:sp>
        <p:nvSpPr>
          <p:cNvPr id="98" name="CustomShape 4"/>
          <p:cNvSpPr/>
          <p:nvPr/>
        </p:nvSpPr>
        <p:spPr>
          <a:xfrm>
            <a:off x="457200" y="1220470"/>
            <a:ext cx="8220075" cy="42964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  <a:spcBef>
                <a:spcPts val="560"/>
              </a:spcBef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A change of this scale will require thoughtful preparation, a gradual phase-in, and an iterative process: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endParaRPr lang="en-US" sz="22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Moving in phases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 </a:t>
            </a:r>
            <a:endParaRPr lang="en-US" sz="22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Re-organization and codification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endParaRPr lang="en-US" sz="22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New construction</a:t>
            </a:r>
            <a:endParaRPr lang="en-US" sz="24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latin typeface="Open Sans" panose="020B0606030504020204" charset="0"/>
              <a:cs typeface="Open Sans" panose="020B0606030504020204" charset="0"/>
            </a:endParaRPr>
          </a:p>
        </p:txBody>
      </p:sp>
      <p:pic>
        <p:nvPicPr>
          <p:cNvPr id="99" name="Picture 12_0"/>
          <p:cNvPicPr/>
          <p:nvPr/>
        </p:nvPicPr>
        <p:blipFill>
          <a:blip r:embed="rId3"/>
          <a:srcRect r="42927"/>
          <a:stretch>
            <a:fillRect/>
          </a:stretch>
        </p:blipFill>
        <p:spPr>
          <a:xfrm>
            <a:off x="288720" y="6096240"/>
            <a:ext cx="2212200" cy="509400"/>
          </a:xfrm>
          <a:prstGeom prst="rect">
            <a:avLst/>
          </a:prstGeom>
          <a:ln w="0">
            <a:noFill/>
          </a:ln>
        </p:spPr>
      </p:pic>
      <p:pic>
        <p:nvPicPr>
          <p:cNvPr id="100" name="Picture 13_0"/>
          <p:cNvPicPr/>
          <p:nvPr/>
        </p:nvPicPr>
        <p:blipFill>
          <a:blip r:embed="rId4"/>
          <a:stretch>
            <a:fillRect/>
          </a:stretch>
        </p:blipFill>
        <p:spPr>
          <a:xfrm>
            <a:off x="6623280" y="5994000"/>
            <a:ext cx="2275920" cy="752400"/>
          </a:xfrm>
          <a:prstGeom prst="rect">
            <a:avLst/>
          </a:prstGeom>
          <a:ln w="0">
            <a:noFill/>
          </a:ln>
        </p:spPr>
      </p:pic>
      <p:sp>
        <p:nvSpPr>
          <p:cNvPr id="2" name="CustomShape 4"/>
          <p:cNvSpPr/>
          <p:nvPr/>
        </p:nvSpPr>
        <p:spPr>
          <a:xfrm>
            <a:off x="535305" y="3613785"/>
            <a:ext cx="8220075" cy="2065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000" b="0" strike="noStrike" spc="-1" dirty="0">
              <a:latin typeface="Arial" panose="020B0604020202020204"/>
            </a:endParaRPr>
          </a:p>
          <a:p>
            <a:pPr>
              <a:lnSpc>
                <a:spcPct val="100000"/>
              </a:lnSpc>
            </a:pPr>
            <a:endParaRPr lang="en-US" sz="2000" b="0" strike="noStrike" spc="-1" dirty="0">
              <a:latin typeface="Arial" panose="020B060402020202020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0" y="0"/>
            <a:ext cx="9134640" cy="3882240"/>
          </a:xfrm>
          <a:prstGeom prst="rect">
            <a:avLst/>
          </a:prstGeom>
          <a:solidFill>
            <a:srgbClr val="3E8EDE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" name="CustomShape 2"/>
          <p:cNvSpPr/>
          <p:nvPr/>
        </p:nvSpPr>
        <p:spPr>
          <a:xfrm>
            <a:off x="685800" y="614520"/>
            <a:ext cx="7763040" cy="1460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ts val="4720"/>
              </a:lnSpc>
            </a:pPr>
            <a:r>
              <a:rPr lang="en-US" sz="3600" b="1" strike="noStrike" spc="228" dirty="0">
                <a:solidFill>
                  <a:srgbClr val="FFFFFF"/>
                </a:solidFill>
                <a:latin typeface="Open Sans" panose="020B0606030504020204"/>
                <a:ea typeface="Arial" panose="020B0604020202020204"/>
              </a:rPr>
              <a:t>Comments and Questions Welcome</a:t>
            </a:r>
            <a:endParaRPr lang="en-US" sz="3600" b="0" strike="noStrike" spc="-1" dirty="0">
              <a:latin typeface="Arial" panose="020B0604020202020204"/>
            </a:endParaRPr>
          </a:p>
          <a:p>
            <a:pPr algn="ctr">
              <a:lnSpc>
                <a:spcPts val="4720"/>
              </a:lnSpc>
            </a:pPr>
            <a:endParaRPr lang="en-US" sz="3600" b="0" strike="noStrike" spc="-1" dirty="0">
              <a:latin typeface="Arial" panose="020B0604020202020204"/>
            </a:endParaRPr>
          </a:p>
        </p:txBody>
      </p:sp>
      <p:sp>
        <p:nvSpPr>
          <p:cNvPr id="169" name="CustomShape 3"/>
          <p:cNvSpPr/>
          <p:nvPr/>
        </p:nvSpPr>
        <p:spPr>
          <a:xfrm>
            <a:off x="1371600" y="2388960"/>
            <a:ext cx="6391440" cy="1346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lang="en-US" sz="2000" b="0" strike="noStrike" spc="-1" dirty="0">
                <a:solidFill>
                  <a:srgbClr val="FFFFFF"/>
                </a:solidFill>
                <a:latin typeface="Open Sans Light" panose="020B0306030504020204"/>
                <a:ea typeface="DejaVu Sans" panose="020B0603030804020204"/>
              </a:rPr>
              <a:t>Evan Horowitz, evan.horowitz@tufts.edu</a:t>
            </a:r>
            <a:endParaRPr lang="en-US" sz="2000" b="0" strike="noStrike" spc="-1" dirty="0">
              <a:latin typeface="Arial" panose="020B0604020202020204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endParaRPr lang="en-US" sz="2000" b="0" strike="noStrike" spc="-1" dirty="0">
              <a:latin typeface="Arial" panose="020B0604020202020204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 dirty="0">
                <a:solidFill>
                  <a:srgbClr val="FFFFFF"/>
                </a:solidFill>
                <a:latin typeface="Open Sans Light" panose="020B0306030504020204"/>
                <a:ea typeface="DejaVu Sans" panose="020B0603030804020204"/>
              </a:rPr>
              <a:t>December 2022</a:t>
            </a:r>
            <a:endParaRPr lang="en-US" sz="1800" b="0" strike="noStrike" spc="-1" dirty="0">
              <a:latin typeface="Arial" panose="020B0604020202020204"/>
            </a:endParaRPr>
          </a:p>
        </p:txBody>
      </p:sp>
      <p:pic>
        <p:nvPicPr>
          <p:cNvPr id="170" name="Picture 6"/>
          <p:cNvPicPr/>
          <p:nvPr/>
        </p:nvPicPr>
        <p:blipFill>
          <a:blip r:embed="rId2"/>
          <a:srcRect r="42927"/>
          <a:stretch>
            <a:fillRect/>
          </a:stretch>
        </p:blipFill>
        <p:spPr>
          <a:xfrm>
            <a:off x="488160" y="4987440"/>
            <a:ext cx="2913840" cy="673200"/>
          </a:xfrm>
          <a:prstGeom prst="rect">
            <a:avLst/>
          </a:prstGeom>
          <a:ln w="0">
            <a:noFill/>
          </a:ln>
        </p:spPr>
      </p:pic>
      <p:pic>
        <p:nvPicPr>
          <p:cNvPr id="171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4361760" y="4624920"/>
            <a:ext cx="4212720" cy="13978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Line 1"/>
          <p:cNvSpPr/>
          <p:nvPr/>
        </p:nvSpPr>
        <p:spPr>
          <a:xfrm>
            <a:off x="391320" y="5936760"/>
            <a:ext cx="8458200" cy="360"/>
          </a:xfrm>
          <a:prstGeom prst="line">
            <a:avLst/>
          </a:prstGeom>
          <a:ln w="6480">
            <a:solidFill>
              <a:srgbClr val="BFBFB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2"/>
          <p:cNvSpPr/>
          <p:nvPr/>
        </p:nvSpPr>
        <p:spPr>
          <a:xfrm>
            <a:off x="0" y="0"/>
            <a:ext cx="9134640" cy="995040"/>
          </a:xfrm>
          <a:prstGeom prst="rect">
            <a:avLst/>
          </a:prstGeom>
          <a:solidFill>
            <a:srgbClr val="3E8EDE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CustomShape 3"/>
          <p:cNvSpPr/>
          <p:nvPr/>
        </p:nvSpPr>
        <p:spPr>
          <a:xfrm>
            <a:off x="841680" y="14760"/>
            <a:ext cx="7607160" cy="1144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ts val="4720"/>
              </a:lnSpc>
            </a:pPr>
            <a:r>
              <a:rPr lang="en-US" sz="2800" b="1" strike="noStrike" cap="all" spc="228" dirty="0">
                <a:solidFill>
                  <a:srgbClr val="FFFFFF"/>
                </a:solidFill>
                <a:latin typeface="Open Sans" panose="020B0606030504020204"/>
                <a:ea typeface="DejaVu Sans" panose="020B0603030804020204"/>
              </a:rPr>
              <a:t>About Cspa</a:t>
            </a:r>
            <a:endParaRPr lang="en-US" sz="2800" b="0" strike="noStrike" spc="-1" dirty="0">
              <a:latin typeface="Arial" panose="020B0604020202020204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457200" y="1220400"/>
            <a:ext cx="8220240" cy="462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  <a:spcBef>
                <a:spcPts val="560"/>
              </a:spcBef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Founded in 2020, the Center for State Policy Analysis does detailed analysis of live legislative issues to: </a:t>
            </a:r>
            <a:br>
              <a:rPr sz="2200" dirty="0">
                <a:latin typeface="Open Sans" panose="020B0606030504020204" charset="0"/>
                <a:cs typeface="Open Sans" panose="020B0606030504020204" charset="0"/>
              </a:rPr>
            </a:br>
            <a:endParaRPr lang="en-US" sz="22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Give lawmakers the information they need to improve their legislation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 </a:t>
            </a:r>
            <a:endParaRPr lang="en-US" sz="22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Help citizens understand — and productively debate — the stakes of new laws and ballot initiatives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endParaRPr lang="en-US" sz="22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Allow advocates to identify the most effective interventions</a:t>
            </a:r>
            <a:br>
              <a:rPr lang="en-US" sz="20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endParaRPr lang="en-US" sz="20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0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0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>
              <a:lnSpc>
                <a:spcPct val="100000"/>
              </a:lnSpc>
            </a:pPr>
            <a:endParaRPr lang="en-US" sz="2000" b="0" strike="noStrike" spc="-1" dirty="0">
              <a:latin typeface="Open Sans" panose="020B0606030504020204" charset="0"/>
              <a:cs typeface="Open Sans" panose="020B0606030504020204" charset="0"/>
            </a:endParaRPr>
          </a:p>
        </p:txBody>
      </p:sp>
      <p:pic>
        <p:nvPicPr>
          <p:cNvPr id="99" name="Picture 12_0"/>
          <p:cNvPicPr/>
          <p:nvPr/>
        </p:nvPicPr>
        <p:blipFill>
          <a:blip r:embed="rId3"/>
          <a:srcRect r="42927"/>
          <a:stretch>
            <a:fillRect/>
          </a:stretch>
        </p:blipFill>
        <p:spPr>
          <a:xfrm>
            <a:off x="288720" y="6096240"/>
            <a:ext cx="2212200" cy="509400"/>
          </a:xfrm>
          <a:prstGeom prst="rect">
            <a:avLst/>
          </a:prstGeom>
          <a:ln w="0">
            <a:noFill/>
          </a:ln>
        </p:spPr>
      </p:pic>
      <p:pic>
        <p:nvPicPr>
          <p:cNvPr id="100" name="Picture 13_0"/>
          <p:cNvPicPr/>
          <p:nvPr/>
        </p:nvPicPr>
        <p:blipFill>
          <a:blip r:embed="rId4"/>
          <a:stretch>
            <a:fillRect/>
          </a:stretch>
        </p:blipFill>
        <p:spPr>
          <a:xfrm>
            <a:off x="6623280" y="5994000"/>
            <a:ext cx="2275920" cy="752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0" y="0"/>
            <a:ext cx="9139320" cy="6855840"/>
          </a:xfrm>
          <a:prstGeom prst="rect">
            <a:avLst/>
          </a:prstGeom>
          <a:solidFill>
            <a:srgbClr val="3E8EDE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" name="CustomShape 2"/>
          <p:cNvSpPr/>
          <p:nvPr/>
        </p:nvSpPr>
        <p:spPr>
          <a:xfrm>
            <a:off x="685800" y="2162520"/>
            <a:ext cx="7767720" cy="146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ts val="4720"/>
              </a:lnSpc>
            </a:pPr>
            <a:r>
              <a:rPr lang="en-US" altLang="en-US" sz="3600" b="1" strike="noStrike" cap="all" spc="265" dirty="0">
                <a:solidFill>
                  <a:srgbClr val="FFFFFF"/>
                </a:solidFill>
                <a:latin typeface="Open Sans" panose="020B0606030504020204"/>
                <a:ea typeface="DejaVu Sans" panose="020B0603030804020204"/>
              </a:rPr>
              <a:t>UNDERSTANDING RENTAL ASSISTANCE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Line 1"/>
          <p:cNvSpPr/>
          <p:nvPr/>
        </p:nvSpPr>
        <p:spPr>
          <a:xfrm>
            <a:off x="391320" y="5936760"/>
            <a:ext cx="8458200" cy="360"/>
          </a:xfrm>
          <a:prstGeom prst="line">
            <a:avLst/>
          </a:prstGeom>
          <a:ln w="6480">
            <a:solidFill>
              <a:srgbClr val="BFBFB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2"/>
          <p:cNvSpPr/>
          <p:nvPr/>
        </p:nvSpPr>
        <p:spPr>
          <a:xfrm>
            <a:off x="0" y="0"/>
            <a:ext cx="9134640" cy="995040"/>
          </a:xfrm>
          <a:prstGeom prst="rect">
            <a:avLst/>
          </a:prstGeom>
          <a:solidFill>
            <a:srgbClr val="3E8EDE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CustomShape 3"/>
          <p:cNvSpPr/>
          <p:nvPr/>
        </p:nvSpPr>
        <p:spPr>
          <a:xfrm>
            <a:off x="841680" y="14760"/>
            <a:ext cx="7607160" cy="1144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ts val="4720"/>
              </a:lnSpc>
            </a:pPr>
            <a:r>
              <a:rPr lang="en-US" sz="2800" b="1" strike="noStrike" cap="all" spc="228" dirty="0">
                <a:solidFill>
                  <a:srgbClr val="FFFFFF"/>
                </a:solidFill>
                <a:latin typeface="Open Sans" panose="020B0606030504020204"/>
                <a:ea typeface="DejaVu Sans" panose="020B0603030804020204"/>
              </a:rPr>
              <a:t>background on mrvp</a:t>
            </a:r>
            <a:endParaRPr lang="en-US" sz="2800" b="0" strike="noStrike" spc="-1" dirty="0">
              <a:latin typeface="Arial" panose="020B0604020202020204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457200" y="1220470"/>
            <a:ext cx="8220075" cy="403796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  <a:spcBef>
                <a:spcPts val="560"/>
              </a:spcBef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Massachusetts created the first rental voucher system in the US, and MRVP is still the largest state-funded program: </a:t>
            </a:r>
            <a:br>
              <a:rPr sz="2200" dirty="0">
                <a:latin typeface="Open Sans" panose="020B0606030504020204" charset="0"/>
                <a:cs typeface="Open Sans" panose="020B0606030504020204" charset="0"/>
              </a:rPr>
            </a:br>
            <a:endParaRPr lang="en-US" sz="22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Think of it as a partnership to pay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 </a:t>
            </a:r>
            <a:endParaRPr lang="en-US" sz="22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MRVP once provided around 20,000 vouchers; now closer to 9,000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endParaRPr lang="en-US" sz="22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Federal “Section 8” program provides nearly 150,000</a:t>
            </a: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4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4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4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4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latin typeface="Open Sans" panose="020B0606030504020204" charset="0"/>
              <a:cs typeface="Open Sans" panose="020B0606030504020204" charset="0"/>
            </a:endParaRPr>
          </a:p>
        </p:txBody>
      </p:sp>
      <p:pic>
        <p:nvPicPr>
          <p:cNvPr id="99" name="Picture 12_0"/>
          <p:cNvPicPr/>
          <p:nvPr/>
        </p:nvPicPr>
        <p:blipFill>
          <a:blip r:embed="rId2"/>
          <a:srcRect r="42927"/>
          <a:stretch>
            <a:fillRect/>
          </a:stretch>
        </p:blipFill>
        <p:spPr>
          <a:xfrm>
            <a:off x="288720" y="6096240"/>
            <a:ext cx="2212200" cy="509400"/>
          </a:xfrm>
          <a:prstGeom prst="rect">
            <a:avLst/>
          </a:prstGeom>
          <a:ln w="0">
            <a:noFill/>
          </a:ln>
        </p:spPr>
      </p:pic>
      <p:pic>
        <p:nvPicPr>
          <p:cNvPr id="100" name="Picture 13_0"/>
          <p:cNvPicPr/>
          <p:nvPr/>
        </p:nvPicPr>
        <p:blipFill>
          <a:blip r:embed="rId3"/>
          <a:stretch>
            <a:fillRect/>
          </a:stretch>
        </p:blipFill>
        <p:spPr>
          <a:xfrm>
            <a:off x="6623280" y="5994000"/>
            <a:ext cx="2275920" cy="752400"/>
          </a:xfrm>
          <a:prstGeom prst="rect">
            <a:avLst/>
          </a:prstGeom>
          <a:ln w="0">
            <a:noFill/>
          </a:ln>
        </p:spPr>
      </p:pic>
      <p:sp>
        <p:nvSpPr>
          <p:cNvPr id="2" name="CustomShape 4"/>
          <p:cNvSpPr/>
          <p:nvPr/>
        </p:nvSpPr>
        <p:spPr>
          <a:xfrm>
            <a:off x="535305" y="3613785"/>
            <a:ext cx="8220075" cy="2065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000" b="0" strike="noStrike" spc="-1" dirty="0">
              <a:latin typeface="Arial" panose="020B0604020202020204"/>
            </a:endParaRPr>
          </a:p>
          <a:p>
            <a:pPr>
              <a:lnSpc>
                <a:spcPct val="100000"/>
              </a:lnSpc>
            </a:pPr>
            <a:endParaRPr lang="en-US" sz="2000" b="0" strike="noStrike" spc="-1" dirty="0">
              <a:latin typeface="Arial" panose="020B06040202020202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Line 1"/>
          <p:cNvSpPr/>
          <p:nvPr/>
        </p:nvSpPr>
        <p:spPr>
          <a:xfrm>
            <a:off x="391320" y="5936760"/>
            <a:ext cx="8458200" cy="360"/>
          </a:xfrm>
          <a:prstGeom prst="line">
            <a:avLst/>
          </a:prstGeom>
          <a:ln w="6480">
            <a:solidFill>
              <a:srgbClr val="BFBFB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2"/>
          <p:cNvSpPr/>
          <p:nvPr/>
        </p:nvSpPr>
        <p:spPr>
          <a:xfrm>
            <a:off x="0" y="0"/>
            <a:ext cx="9134640" cy="995040"/>
          </a:xfrm>
          <a:prstGeom prst="rect">
            <a:avLst/>
          </a:prstGeom>
          <a:solidFill>
            <a:srgbClr val="3E8EDE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CustomShape 3"/>
          <p:cNvSpPr/>
          <p:nvPr/>
        </p:nvSpPr>
        <p:spPr>
          <a:xfrm>
            <a:off x="841680" y="14760"/>
            <a:ext cx="7607160" cy="1144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ts val="4720"/>
              </a:lnSpc>
            </a:pPr>
            <a:r>
              <a:rPr lang="en-US" sz="2800" b="1" strike="noStrike" cap="all" spc="228" dirty="0">
                <a:solidFill>
                  <a:srgbClr val="FFFFFF"/>
                </a:solidFill>
                <a:latin typeface="Open Sans" panose="020B0606030504020204"/>
                <a:ea typeface="DejaVu Sans" panose="020B0603030804020204"/>
              </a:rPr>
              <a:t>known benefits</a:t>
            </a:r>
            <a:endParaRPr lang="en-US" sz="2800" b="0" strike="noStrike" spc="-1" dirty="0">
              <a:latin typeface="Arial" panose="020B0604020202020204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457200" y="1220470"/>
            <a:ext cx="8220075" cy="465899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  <a:spcBef>
                <a:spcPts val="560"/>
              </a:spcBef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Rental assistance has a legion of well-researched benefits: </a:t>
            </a:r>
            <a:br>
              <a:rPr sz="2200" dirty="0">
                <a:latin typeface="Open Sans" panose="020B0606030504020204" charset="0"/>
                <a:cs typeface="Open Sans" panose="020B0606030504020204" charset="0"/>
              </a:rPr>
            </a:br>
            <a:endParaRPr lang="en-US" sz="22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Poverty alleviation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 </a:t>
            </a:r>
            <a:endParaRPr lang="en-US" sz="22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Homelessness reduction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endParaRPr lang="en-US" sz="22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Better health outcomes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endParaRPr lang="en-US" sz="22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Stability in the affordable housing market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endParaRPr lang="en-US" sz="22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Increased mobility</a:t>
            </a:r>
            <a:endParaRPr lang="en-US" sz="24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4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4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4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latin typeface="Open Sans" panose="020B0606030504020204" charset="0"/>
              <a:cs typeface="Open Sans" panose="020B0606030504020204" charset="0"/>
            </a:endParaRPr>
          </a:p>
        </p:txBody>
      </p:sp>
      <p:pic>
        <p:nvPicPr>
          <p:cNvPr id="99" name="Picture 12_0"/>
          <p:cNvPicPr/>
          <p:nvPr/>
        </p:nvPicPr>
        <p:blipFill>
          <a:blip r:embed="rId2"/>
          <a:srcRect r="42927"/>
          <a:stretch>
            <a:fillRect/>
          </a:stretch>
        </p:blipFill>
        <p:spPr>
          <a:xfrm>
            <a:off x="288720" y="6096240"/>
            <a:ext cx="2212200" cy="509400"/>
          </a:xfrm>
          <a:prstGeom prst="rect">
            <a:avLst/>
          </a:prstGeom>
          <a:ln w="0">
            <a:noFill/>
          </a:ln>
        </p:spPr>
      </p:pic>
      <p:pic>
        <p:nvPicPr>
          <p:cNvPr id="100" name="Picture 13_0"/>
          <p:cNvPicPr/>
          <p:nvPr/>
        </p:nvPicPr>
        <p:blipFill>
          <a:blip r:embed="rId3"/>
          <a:stretch>
            <a:fillRect/>
          </a:stretch>
        </p:blipFill>
        <p:spPr>
          <a:xfrm>
            <a:off x="6623280" y="5994000"/>
            <a:ext cx="2275920" cy="752400"/>
          </a:xfrm>
          <a:prstGeom prst="rect">
            <a:avLst/>
          </a:prstGeom>
          <a:ln w="0">
            <a:noFill/>
          </a:ln>
        </p:spPr>
      </p:pic>
      <p:sp>
        <p:nvSpPr>
          <p:cNvPr id="2" name="CustomShape 4"/>
          <p:cNvSpPr/>
          <p:nvPr/>
        </p:nvSpPr>
        <p:spPr>
          <a:xfrm>
            <a:off x="535305" y="3613785"/>
            <a:ext cx="8220075" cy="2065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000" b="0" strike="noStrike" spc="-1" dirty="0">
              <a:latin typeface="Arial" panose="020B0604020202020204"/>
            </a:endParaRPr>
          </a:p>
          <a:p>
            <a:pPr>
              <a:lnSpc>
                <a:spcPct val="100000"/>
              </a:lnSpc>
            </a:pPr>
            <a:endParaRPr lang="en-US" sz="2000" b="0" strike="noStrike" spc="-1" dirty="0">
              <a:latin typeface="Arial" panose="020B06040202020202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Line 1"/>
          <p:cNvSpPr/>
          <p:nvPr/>
        </p:nvSpPr>
        <p:spPr>
          <a:xfrm>
            <a:off x="391320" y="5936760"/>
            <a:ext cx="8458200" cy="360"/>
          </a:xfrm>
          <a:prstGeom prst="line">
            <a:avLst/>
          </a:prstGeom>
          <a:ln w="6480">
            <a:solidFill>
              <a:srgbClr val="BFBFB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2"/>
          <p:cNvSpPr/>
          <p:nvPr/>
        </p:nvSpPr>
        <p:spPr>
          <a:xfrm>
            <a:off x="0" y="0"/>
            <a:ext cx="9134640" cy="995040"/>
          </a:xfrm>
          <a:prstGeom prst="rect">
            <a:avLst/>
          </a:prstGeom>
          <a:solidFill>
            <a:srgbClr val="3E8EDE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CustomShape 3"/>
          <p:cNvSpPr/>
          <p:nvPr/>
        </p:nvSpPr>
        <p:spPr>
          <a:xfrm>
            <a:off x="841680" y="14760"/>
            <a:ext cx="7607160" cy="1144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ts val="4720"/>
              </a:lnSpc>
            </a:pPr>
            <a:r>
              <a:rPr lang="en-US" sz="2800" b="1" strike="noStrike" cap="all" spc="228" dirty="0">
                <a:solidFill>
                  <a:srgbClr val="FFFFFF"/>
                </a:solidFill>
                <a:latin typeface="Open Sans" panose="020B0606030504020204"/>
                <a:ea typeface="DejaVu Sans" panose="020B0603030804020204"/>
              </a:rPr>
              <a:t>limitations of current system</a:t>
            </a:r>
            <a:endParaRPr lang="en-US" sz="2800" b="0" strike="noStrike" spc="-1" dirty="0">
              <a:latin typeface="Arial" panose="020B0604020202020204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457200" y="1220470"/>
            <a:ext cx="8220075" cy="465899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  <a:spcBef>
                <a:spcPts val="560"/>
              </a:spcBef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The current MRVP system faces a number of challenges: </a:t>
            </a:r>
            <a:br>
              <a:rPr sz="2200" dirty="0">
                <a:latin typeface="Open Sans" panose="020B0606030504020204" charset="0"/>
                <a:cs typeface="Open Sans" panose="020B0606030504020204" charset="0"/>
              </a:rPr>
            </a:br>
            <a:endParaRPr lang="en-US" sz="22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Scarcity: the majority of people elgible for MRVP don’t get vouchers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 </a:t>
            </a:r>
            <a:endParaRPr lang="en-US" sz="22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Landlord discrimination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endParaRPr lang="en-US" sz="22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Organizational inefficiency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endParaRPr lang="en-US" sz="22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Incomplete data collection</a:t>
            </a:r>
            <a:endParaRPr lang="en-US" sz="24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4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4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latin typeface="Open Sans" panose="020B0606030504020204" charset="0"/>
              <a:cs typeface="Open Sans" panose="020B0606030504020204" charset="0"/>
            </a:endParaRPr>
          </a:p>
        </p:txBody>
      </p:sp>
      <p:pic>
        <p:nvPicPr>
          <p:cNvPr id="99" name="Picture 12_0"/>
          <p:cNvPicPr/>
          <p:nvPr/>
        </p:nvPicPr>
        <p:blipFill>
          <a:blip r:embed="rId2"/>
          <a:srcRect r="42927"/>
          <a:stretch>
            <a:fillRect/>
          </a:stretch>
        </p:blipFill>
        <p:spPr>
          <a:xfrm>
            <a:off x="288720" y="6096240"/>
            <a:ext cx="2212200" cy="509400"/>
          </a:xfrm>
          <a:prstGeom prst="rect">
            <a:avLst/>
          </a:prstGeom>
          <a:ln w="0">
            <a:noFill/>
          </a:ln>
        </p:spPr>
      </p:pic>
      <p:pic>
        <p:nvPicPr>
          <p:cNvPr id="100" name="Picture 13_0"/>
          <p:cNvPicPr/>
          <p:nvPr/>
        </p:nvPicPr>
        <p:blipFill>
          <a:blip r:embed="rId3"/>
          <a:stretch>
            <a:fillRect/>
          </a:stretch>
        </p:blipFill>
        <p:spPr>
          <a:xfrm>
            <a:off x="6623280" y="5994000"/>
            <a:ext cx="2275920" cy="752400"/>
          </a:xfrm>
          <a:prstGeom prst="rect">
            <a:avLst/>
          </a:prstGeom>
          <a:ln w="0">
            <a:noFill/>
          </a:ln>
        </p:spPr>
      </p:pic>
      <p:sp>
        <p:nvSpPr>
          <p:cNvPr id="2" name="CustomShape 4"/>
          <p:cNvSpPr/>
          <p:nvPr/>
        </p:nvSpPr>
        <p:spPr>
          <a:xfrm>
            <a:off x="535305" y="3613785"/>
            <a:ext cx="8220075" cy="2065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000" b="0" strike="noStrike" spc="-1" dirty="0">
              <a:latin typeface="Arial" panose="020B0604020202020204"/>
            </a:endParaRPr>
          </a:p>
          <a:p>
            <a:pPr>
              <a:lnSpc>
                <a:spcPct val="100000"/>
              </a:lnSpc>
            </a:pPr>
            <a:endParaRPr lang="en-US" sz="2000" b="0" strike="noStrike" spc="-1" dirty="0">
              <a:latin typeface="Arial" panose="020B06040202020202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0" y="0"/>
            <a:ext cx="9139320" cy="6855840"/>
          </a:xfrm>
          <a:prstGeom prst="rect">
            <a:avLst/>
          </a:prstGeom>
          <a:solidFill>
            <a:srgbClr val="3E8EDE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" name="CustomShape 2"/>
          <p:cNvSpPr/>
          <p:nvPr/>
        </p:nvSpPr>
        <p:spPr>
          <a:xfrm>
            <a:off x="685800" y="2162520"/>
            <a:ext cx="7767720" cy="146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ts val="4720"/>
              </a:lnSpc>
            </a:pPr>
            <a:r>
              <a:rPr lang="en-US" altLang="en-US" sz="3600" b="1" strike="noStrike" cap="all" spc="265" dirty="0">
                <a:solidFill>
                  <a:srgbClr val="FFFFFF"/>
                </a:solidFill>
                <a:latin typeface="Open Sans" panose="020B0606030504020204"/>
                <a:ea typeface="DejaVu Sans" panose="020B0603030804020204"/>
              </a:rPr>
              <a:t>Universal RENTAL ASSISTANCE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Line 1"/>
          <p:cNvSpPr/>
          <p:nvPr/>
        </p:nvSpPr>
        <p:spPr>
          <a:xfrm>
            <a:off x="391320" y="5936760"/>
            <a:ext cx="8458200" cy="360"/>
          </a:xfrm>
          <a:prstGeom prst="line">
            <a:avLst/>
          </a:prstGeom>
          <a:ln w="6480">
            <a:solidFill>
              <a:srgbClr val="BFBFB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2"/>
          <p:cNvSpPr/>
          <p:nvPr/>
        </p:nvSpPr>
        <p:spPr>
          <a:xfrm>
            <a:off x="0" y="0"/>
            <a:ext cx="9134640" cy="995040"/>
          </a:xfrm>
          <a:prstGeom prst="rect">
            <a:avLst/>
          </a:prstGeom>
          <a:solidFill>
            <a:srgbClr val="3E8EDE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CustomShape 3"/>
          <p:cNvSpPr/>
          <p:nvPr/>
        </p:nvSpPr>
        <p:spPr>
          <a:xfrm>
            <a:off x="841680" y="14760"/>
            <a:ext cx="7607160" cy="1144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ts val="4720"/>
              </a:lnSpc>
            </a:pPr>
            <a:r>
              <a:rPr lang="en-US" sz="2800" b="1" strike="noStrike" cap="all" spc="228" dirty="0">
                <a:solidFill>
                  <a:srgbClr val="FFFFFF"/>
                </a:solidFill>
                <a:latin typeface="Open Sans" panose="020B0606030504020204"/>
                <a:ea typeface="DejaVu Sans" panose="020B0603030804020204"/>
              </a:rPr>
              <a:t>Benefits of Universal mrvp</a:t>
            </a:r>
            <a:endParaRPr lang="en-US" sz="2800" b="0" strike="noStrike" spc="-1" dirty="0">
              <a:latin typeface="Arial" panose="020B0604020202020204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457200" y="1220470"/>
            <a:ext cx="8220075" cy="518287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  <a:spcBef>
                <a:spcPts val="560"/>
              </a:spcBef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Making MRVP available to all who qualify could transform the landscape of affordable housing. It would: </a:t>
            </a:r>
            <a:br>
              <a:rPr sz="2200" dirty="0">
                <a:latin typeface="Open Sans" panose="020B0606030504020204" charset="0"/>
                <a:cs typeface="Open Sans" panose="020B0606030504020204" charset="0"/>
              </a:rPr>
            </a:br>
            <a:endParaRPr lang="en-US" sz="22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Spread the benefits of MRVP to many more seniors, families, and individuals with very low incomes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 </a:t>
            </a:r>
            <a:endParaRPr lang="en-US" sz="22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Eliminate the unfairness of the lottery and wait list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endParaRPr lang="en-US" sz="22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Reduce landlord discrimination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endParaRPr lang="en-US" sz="22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Create new incentives to construct housing for voucher-holders</a:t>
            </a: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4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4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4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latin typeface="Open Sans" panose="020B0606030504020204" charset="0"/>
              <a:cs typeface="Open Sans" panose="020B0606030504020204" charset="0"/>
            </a:endParaRPr>
          </a:p>
        </p:txBody>
      </p:sp>
      <p:pic>
        <p:nvPicPr>
          <p:cNvPr id="99" name="Picture 12_0"/>
          <p:cNvPicPr/>
          <p:nvPr/>
        </p:nvPicPr>
        <p:blipFill>
          <a:blip r:embed="rId2"/>
          <a:srcRect r="42927"/>
          <a:stretch>
            <a:fillRect/>
          </a:stretch>
        </p:blipFill>
        <p:spPr>
          <a:xfrm>
            <a:off x="288720" y="6096240"/>
            <a:ext cx="2212200" cy="509400"/>
          </a:xfrm>
          <a:prstGeom prst="rect">
            <a:avLst/>
          </a:prstGeom>
          <a:ln w="0">
            <a:noFill/>
          </a:ln>
        </p:spPr>
      </p:pic>
      <p:pic>
        <p:nvPicPr>
          <p:cNvPr id="100" name="Picture 13_0"/>
          <p:cNvPicPr/>
          <p:nvPr/>
        </p:nvPicPr>
        <p:blipFill>
          <a:blip r:embed="rId3"/>
          <a:stretch>
            <a:fillRect/>
          </a:stretch>
        </p:blipFill>
        <p:spPr>
          <a:xfrm>
            <a:off x="6623280" y="5994000"/>
            <a:ext cx="2275920" cy="752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Line 1"/>
          <p:cNvSpPr/>
          <p:nvPr/>
        </p:nvSpPr>
        <p:spPr>
          <a:xfrm>
            <a:off x="391320" y="5936760"/>
            <a:ext cx="8458200" cy="360"/>
          </a:xfrm>
          <a:prstGeom prst="line">
            <a:avLst/>
          </a:prstGeom>
          <a:ln w="6480">
            <a:solidFill>
              <a:srgbClr val="BFBFB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2"/>
          <p:cNvSpPr/>
          <p:nvPr/>
        </p:nvSpPr>
        <p:spPr>
          <a:xfrm>
            <a:off x="0" y="0"/>
            <a:ext cx="9134640" cy="995040"/>
          </a:xfrm>
          <a:prstGeom prst="rect">
            <a:avLst/>
          </a:prstGeom>
          <a:solidFill>
            <a:srgbClr val="3E8EDE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CustomShape 3"/>
          <p:cNvSpPr/>
          <p:nvPr/>
        </p:nvSpPr>
        <p:spPr>
          <a:xfrm>
            <a:off x="841680" y="14760"/>
            <a:ext cx="7607160" cy="1144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ts val="4720"/>
              </a:lnSpc>
            </a:pPr>
            <a:r>
              <a:rPr lang="en-US" sz="2800" b="1" strike="noStrike" cap="all" spc="228" dirty="0">
                <a:solidFill>
                  <a:srgbClr val="FFFFFF"/>
                </a:solidFill>
                <a:latin typeface="Open Sans" panose="020B0606030504020204"/>
                <a:ea typeface="DejaVu Sans" panose="020B0603030804020204"/>
              </a:rPr>
              <a:t>Who would benefit</a:t>
            </a:r>
            <a:endParaRPr lang="en-US" sz="2800" b="0" strike="noStrike" spc="-1" dirty="0">
              <a:latin typeface="Arial" panose="020B0604020202020204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457200" y="1220470"/>
            <a:ext cx="8220075" cy="465899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560"/>
              </a:spcBef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Approximately 585,000 households in Massachusetts meet the current eligibility criteria for MRVP rental assistance.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endParaRPr lang="en-US" sz="22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>
              <a:lnSpc>
                <a:spcPct val="100000"/>
              </a:lnSpc>
              <a:spcBef>
                <a:spcPts val="560"/>
              </a:spcBef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Offering vouchers to all eligible families would advance core priorities like:</a:t>
            </a:r>
            <a:br>
              <a:rPr sz="2200" dirty="0">
                <a:latin typeface="Open Sans" panose="020B0606030504020204" charset="0"/>
                <a:cs typeface="Open Sans" panose="020B0606030504020204" charset="0"/>
              </a:rPr>
            </a:br>
            <a:endParaRPr lang="en-US" sz="22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Racial justice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 </a:t>
            </a:r>
            <a:endParaRPr lang="en-US" sz="2200" b="0" strike="noStrike" spc="-1" dirty="0">
              <a:latin typeface="Open Sans" panose="020B0606030504020204" charset="0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Economic justice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endParaRPr lang="en-US" sz="22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Regional fairness</a:t>
            </a:r>
            <a:b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</a:br>
            <a:endParaRPr lang="en-US" sz="2200" b="0" strike="noStrike" spc="-1" dirty="0">
              <a:solidFill>
                <a:srgbClr val="646469"/>
              </a:solidFill>
              <a:latin typeface="Open Sans" panose="020B0606030504020204" charset="0"/>
              <a:ea typeface="DejaVu Sans" panose="020B0603030804020204"/>
              <a:cs typeface="Open Sans" panose="020B0606030504020204" charset="0"/>
            </a:endParaRPr>
          </a:p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r>
              <a:rPr lang="en-US" sz="2200" b="0" strike="noStrike" spc="-1" dirty="0">
                <a:solidFill>
                  <a:srgbClr val="646469"/>
                </a:solidFill>
                <a:latin typeface="Open Sans" panose="020B0606030504020204" charset="0"/>
                <a:ea typeface="DejaVu Sans" panose="020B0603030804020204"/>
                <a:cs typeface="Open Sans" panose="020B0606030504020204" charset="0"/>
              </a:rPr>
              <a:t>Caring for seniors</a:t>
            </a:r>
          </a:p>
        </p:txBody>
      </p:sp>
      <p:pic>
        <p:nvPicPr>
          <p:cNvPr id="99" name="Picture 12_0"/>
          <p:cNvPicPr/>
          <p:nvPr/>
        </p:nvPicPr>
        <p:blipFill>
          <a:blip r:embed="rId3"/>
          <a:srcRect r="42927"/>
          <a:stretch>
            <a:fillRect/>
          </a:stretch>
        </p:blipFill>
        <p:spPr>
          <a:xfrm>
            <a:off x="288720" y="6096240"/>
            <a:ext cx="2212200" cy="509400"/>
          </a:xfrm>
          <a:prstGeom prst="rect">
            <a:avLst/>
          </a:prstGeom>
          <a:ln w="0">
            <a:noFill/>
          </a:ln>
        </p:spPr>
      </p:pic>
      <p:pic>
        <p:nvPicPr>
          <p:cNvPr id="100" name="Picture 13_0"/>
          <p:cNvPicPr/>
          <p:nvPr/>
        </p:nvPicPr>
        <p:blipFill>
          <a:blip r:embed="rId4"/>
          <a:stretch>
            <a:fillRect/>
          </a:stretch>
        </p:blipFill>
        <p:spPr>
          <a:xfrm>
            <a:off x="6623280" y="5994000"/>
            <a:ext cx="2275920" cy="752400"/>
          </a:xfrm>
          <a:prstGeom prst="rect">
            <a:avLst/>
          </a:prstGeom>
          <a:ln w="0">
            <a:noFill/>
          </a:ln>
        </p:spPr>
      </p:pic>
      <p:sp>
        <p:nvSpPr>
          <p:cNvPr id="2" name="CustomShape 4"/>
          <p:cNvSpPr/>
          <p:nvPr/>
        </p:nvSpPr>
        <p:spPr>
          <a:xfrm>
            <a:off x="535305" y="3613785"/>
            <a:ext cx="8220075" cy="2065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914400" indent="-212090">
              <a:lnSpc>
                <a:spcPct val="100000"/>
              </a:lnSpc>
              <a:spcBef>
                <a:spcPts val="560"/>
              </a:spcBef>
              <a:buClr>
                <a:srgbClr val="3E8EDE"/>
              </a:buClr>
              <a:buFont typeface="Arial" panose="020B0604020202020204"/>
              <a:buChar char="•"/>
            </a:pPr>
            <a:endParaRPr lang="en-US" sz="2000" b="0" strike="noStrike" spc="-1" dirty="0">
              <a:latin typeface="Arial" panose="020B0604020202020204"/>
            </a:endParaRPr>
          </a:p>
          <a:p>
            <a:pPr>
              <a:lnSpc>
                <a:spcPct val="100000"/>
              </a:lnSpc>
            </a:pPr>
            <a:endParaRPr lang="en-US" sz="2000" b="0" strike="noStrike" spc="-1" dirty="0">
              <a:latin typeface="Arial" panose="020B06040202020202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9BEAC369596540A9C7897412DAA608" ma:contentTypeVersion="12" ma:contentTypeDescription="Create a new document." ma:contentTypeScope="" ma:versionID="c3034c53d6c1ce9e7dce66d468c6227c">
  <xsd:schema xmlns:xsd="http://www.w3.org/2001/XMLSchema" xmlns:xs="http://www.w3.org/2001/XMLSchema" xmlns:p="http://schemas.microsoft.com/office/2006/metadata/properties" xmlns:ns2="a830d30e-56c7-4b90-b824-d9f50e4d24ae" xmlns:ns3="0b48e985-5dcb-466d-b7fb-6abe305be721" targetNamespace="http://schemas.microsoft.com/office/2006/metadata/properties" ma:root="true" ma:fieldsID="edfe6255913d5d3f32c8abd4850ed829" ns2:_="" ns3:_="">
    <xsd:import namespace="a830d30e-56c7-4b90-b824-d9f50e4d24ae"/>
    <xsd:import namespace="0b48e985-5dcb-466d-b7fb-6abe305be7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30d30e-56c7-4b90-b824-d9f50e4d24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d8092fe-f863-4a65-a044-4301b080d8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48e985-5dcb-466d-b7fb-6abe305be72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0c4cf2f-cc7e-4bac-b0d3-e50c5739ed1a}" ma:internalName="TaxCatchAll" ma:showField="CatchAllData" ma:web="0b48e985-5dcb-466d-b7fb-6abe305be7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48e985-5dcb-466d-b7fb-6abe305be721" xsi:nil="true"/>
    <lcf76f155ced4ddcb4097134ff3c332f xmlns="a830d30e-56c7-4b90-b824-d9f50e4d24a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149A146-4FEC-47B8-A5E7-62E79F982B7D}"/>
</file>

<file path=customXml/itemProps2.xml><?xml version="1.0" encoding="utf-8"?>
<ds:datastoreItem xmlns:ds="http://schemas.openxmlformats.org/officeDocument/2006/customXml" ds:itemID="{CDDB016E-5F52-46BC-9A08-04399F4E9D7A}"/>
</file>

<file path=customXml/itemProps3.xml><?xml version="1.0" encoding="utf-8"?>
<ds:datastoreItem xmlns:ds="http://schemas.openxmlformats.org/officeDocument/2006/customXml" ds:itemID="{06687D93-31FD-470E-A80B-A42A1B933C99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745</Words>
  <Application>Microsoft Office PowerPoint</Application>
  <PresentationFormat>On-screen Show (4:3)</PresentationFormat>
  <Paragraphs>90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Open Sans</vt:lpstr>
      <vt:lpstr>Open Sans Light</vt:lpstr>
      <vt:lpstr>Symbol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Theory One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Burke</dc:creator>
  <cp:lastModifiedBy>Steven Farrell</cp:lastModifiedBy>
  <cp:revision>107</cp:revision>
  <dcterms:created xsi:type="dcterms:W3CDTF">2022-12-13T16:59:07Z</dcterms:created>
  <dcterms:modified xsi:type="dcterms:W3CDTF">2022-12-13T19:24:26Z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Theory One Design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20</vt:i4>
  </property>
  <property fmtid="{D5CDD505-2E9C-101B-9397-08002B2CF9AE}" pid="13" name="KSOProductBuildVer">
    <vt:lpwstr>1033-11.1.0.11664</vt:lpwstr>
  </property>
  <property fmtid="{D5CDD505-2E9C-101B-9397-08002B2CF9AE}" pid="14" name="ICV">
    <vt:lpwstr/>
  </property>
  <property fmtid="{D5CDD505-2E9C-101B-9397-08002B2CF9AE}" pid="15" name="ContentTypeId">
    <vt:lpwstr>0x010100829BEAC369596540A9C7897412DAA608</vt:lpwstr>
  </property>
</Properties>
</file>